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2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notesMasterIdLst>
    <p:notesMasterId r:id="rId15"/>
  </p:notesMasterIdLst>
  <p:handoutMasterIdLst>
    <p:handoutMasterId r:id="rId16"/>
  </p:handoutMasterIdLst>
  <p:sldIdLst>
    <p:sldId id="256" r:id="rId9"/>
    <p:sldId id="321" r:id="rId10"/>
    <p:sldId id="322" r:id="rId11"/>
    <p:sldId id="319" r:id="rId12"/>
    <p:sldId id="32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orient="horz" pos="4091">
          <p15:clr>
            <a:srgbClr val="A4A3A4"/>
          </p15:clr>
        </p15:guide>
        <p15:guide id="3" orient="horz" pos="2134">
          <p15:clr>
            <a:srgbClr val="A4A3A4"/>
          </p15:clr>
        </p15:guide>
        <p15:guide id="4" orient="horz" pos="794">
          <p15:clr>
            <a:srgbClr val="A4A3A4"/>
          </p15:clr>
        </p15:guide>
        <p15:guide id="5" orient="horz" pos="1471">
          <p15:clr>
            <a:srgbClr val="A4A3A4"/>
          </p15:clr>
        </p15:guide>
        <p15:guide id="6" orient="horz" pos="226">
          <p15:clr>
            <a:srgbClr val="A4A3A4"/>
          </p15:clr>
        </p15:guide>
        <p15:guide id="7" pos="1992">
          <p15:clr>
            <a:srgbClr val="A4A3A4"/>
          </p15:clr>
        </p15:guide>
        <p15:guide id="8" pos="5298">
          <p15:clr>
            <a:srgbClr val="A4A3A4"/>
          </p15:clr>
        </p15:guide>
        <p15:guide id="9" pos="3759">
          <p15:clr>
            <a:srgbClr val="A4A3A4"/>
          </p15:clr>
        </p15:guide>
        <p15:guide id="10" pos="4479">
          <p15:clr>
            <a:srgbClr val="A4A3A4"/>
          </p15:clr>
        </p15:guide>
        <p15:guide id="11" pos="3651">
          <p15:clr>
            <a:srgbClr val="A4A3A4"/>
          </p15:clr>
        </p15:guide>
        <p15:guide id="12" pos="2881">
          <p15:clr>
            <a:srgbClr val="A4A3A4"/>
          </p15:clr>
        </p15:guide>
        <p15:guide id="13" pos="2108">
          <p15:clr>
            <a:srgbClr val="A4A3A4"/>
          </p15:clr>
        </p15:guide>
        <p15:guide id="14" pos="1279">
          <p15:clr>
            <a:srgbClr val="A4A3A4"/>
          </p15:clr>
        </p15:guide>
        <p15:guide id="15" pos="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6" autoAdjust="0"/>
    <p:restoredTop sz="93390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734" y="96"/>
      </p:cViewPr>
      <p:guideLst>
        <p:guide orient="horz" pos="568"/>
        <p:guide orient="horz" pos="4091"/>
        <p:guide orient="horz" pos="2134"/>
        <p:guide orient="horz" pos="794"/>
        <p:guide orient="horz" pos="1471"/>
        <p:guide orient="horz" pos="226"/>
        <p:guide pos="1992"/>
        <p:guide pos="5298"/>
        <p:guide pos="3759"/>
        <p:guide pos="4479"/>
        <p:guide pos="3651"/>
        <p:guide pos="2881"/>
        <p:guide pos="2108"/>
        <p:guide pos="1279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39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1C1D-6CD1-714A-8467-0C4EEE98D9BE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1BFA-53D7-F24F-AFEC-B5E91C2418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40DEF-BE1A-1342-8FC5-D98540F9EA5C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C4AD-D058-6045-AA75-026DCF1132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4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9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34B3-8E90-0442-8085-803BF7AD6871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93F-D1C8-8343-9C8E-7438524BF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5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734373" y="2587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64187" y="2606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55128" y="2568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‹nº›</a:t>
            </a:fld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88183-D947-3E47-8609-B61A785CA1AB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820DA-5F8D-084A-BC83-0FA614CE20D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9189E-3AF9-444B-8296-72BEBE44412E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F8FAB-AC4E-B841-9800-867B817E63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2000" y="924260"/>
            <a:ext cx="2880000" cy="50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66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17550" y="9017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725" y="63180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032001" y="362119"/>
            <a:ext cx="63881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pt-PT" sz="2400" b="1" baseline="30000" dirty="0" smtClean="0">
                <a:solidFill>
                  <a:srgbClr val="2C3FB1"/>
                </a:solidFill>
                <a:latin typeface="+mj-lt"/>
                <a:cs typeface="Arial"/>
              </a:rPr>
              <a:t>Gabinete de Segurança, Saúde e Sustentabilidade</a:t>
            </a:r>
            <a:endParaRPr lang="en-US" sz="2400" dirty="0">
              <a:solidFill>
                <a:srgbClr val="2C3FB1"/>
              </a:solidFill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799" y="6386112"/>
            <a:ext cx="6388100" cy="247312"/>
          </a:xfrm>
          <a:prstGeom prst="rect">
            <a:avLst/>
          </a:prstGeom>
          <a:noFill/>
        </p:spPr>
        <p:txBody>
          <a:bodyPr wrap="square" lIns="0" tIns="46800" rIns="0" bIns="0" rtlCol="0">
            <a:spAutoFit/>
          </a:bodyPr>
          <a:lstStyle/>
          <a:p>
            <a:endParaRPr lang="en-US" sz="1300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6975" y="6386113"/>
            <a:ext cx="2133600" cy="198690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algn="r" defTabSz="457200" rtl="0" eaLnBrk="1" latinLnBrk="0" hangingPunct="1">
              <a:defRPr lang="en-US" sz="1300" kern="1200" baseline="30000" smtClean="0">
                <a:solidFill>
                  <a:srgbClr val="2C3FB1"/>
                </a:solidFill>
                <a:latin typeface="Arial"/>
                <a:ea typeface="+mn-ea"/>
                <a:cs typeface="Arial"/>
              </a:defRPr>
            </a:lvl1pPr>
          </a:lstStyle>
          <a:p>
            <a:fld id="{6EF17F52-B406-704B-A1C1-ADE91C0611C0}" type="slidenum">
              <a:rPr lang="en-US" smtClean="0"/>
              <a:pPr/>
              <a:t>‹nº›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/>
          <a:srcRect r="65023" b="5093"/>
          <a:stretch/>
        </p:blipFill>
        <p:spPr bwMode="auto">
          <a:xfrm>
            <a:off x="612554" y="264453"/>
            <a:ext cx="1018538" cy="52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63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rgbClr val="2C3FB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E03B-60EB-E740-86D5-137E88AFCCD1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93F-D1C8-8343-9C8E-7438524BF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5" y="1027462"/>
            <a:ext cx="7801904" cy="4388571"/>
          </a:xfrm>
          <a:prstGeom prst="rect">
            <a:avLst/>
          </a:prstGeom>
        </p:spPr>
      </p:pic>
      <p:sp>
        <p:nvSpPr>
          <p:cNvPr id="7" name="Rectângulo 3"/>
          <p:cNvSpPr/>
          <p:nvPr/>
        </p:nvSpPr>
        <p:spPr>
          <a:xfrm>
            <a:off x="658655" y="5580809"/>
            <a:ext cx="768648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dirty="0" smtClean="0">
                <a:solidFill>
                  <a:srgbClr val="2C3FB1"/>
                </a:solidFill>
              </a:rPr>
              <a:t>www.ciencias.ulisboa.pt/g3s           |           g3s@ciencias.ulisboa.pt</a:t>
            </a:r>
            <a:endParaRPr lang="pt-P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41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7" name="Rectângulo 3"/>
          <p:cNvSpPr/>
          <p:nvPr/>
        </p:nvSpPr>
        <p:spPr>
          <a:xfrm>
            <a:off x="658655" y="5580809"/>
            <a:ext cx="768648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dirty="0" smtClean="0">
                <a:solidFill>
                  <a:srgbClr val="2C3FB1"/>
                </a:solidFill>
              </a:rPr>
              <a:t>www.ciencias.ulisboa.pt/g3s           |           g3s@ciencias.ulisboa.pt</a:t>
            </a:r>
            <a:endParaRPr lang="pt-PT" sz="2400" b="1" dirty="0" smtClean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FF380B-FA48-4CDB-B9A7-B0B45093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48" y="1027461"/>
            <a:ext cx="7801904" cy="43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10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59" y="1915360"/>
            <a:ext cx="7667625" cy="381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096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4</a:t>
            </a:fld>
            <a:endParaRPr lang="en-US" smtClean="0"/>
          </a:p>
          <a:p>
            <a:endParaRPr lang="en-US" dirty="0"/>
          </a:p>
        </p:txBody>
      </p:sp>
      <p:sp>
        <p:nvSpPr>
          <p:cNvPr id="4" name="Rectângulo 3"/>
          <p:cNvSpPr/>
          <p:nvPr/>
        </p:nvSpPr>
        <p:spPr>
          <a:xfrm>
            <a:off x="724092" y="1007460"/>
            <a:ext cx="768648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pt-PT" sz="3200" b="1" dirty="0" smtClean="0">
                <a:solidFill>
                  <a:srgbClr val="2C3FB1"/>
                </a:solidFill>
              </a:rPr>
              <a:t>Em caso de </a:t>
            </a:r>
            <a:r>
              <a:rPr lang="pt-PT" sz="3200" b="1" dirty="0" smtClean="0">
                <a:solidFill>
                  <a:srgbClr val="00B050"/>
                </a:solidFill>
              </a:rPr>
              <a:t>EVACUAÇÃO</a:t>
            </a:r>
            <a:endParaRPr lang="pt-PT" sz="3200" b="1" dirty="0">
              <a:solidFill>
                <a:srgbClr val="00B05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Logo que toque o alarme, deve dar início à evacuação do edifício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Siga as instruções de evacuação e oriente-se pela sinalização afixada ao longo dos caminhos de evacuação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Cumpra as indicações das equipas de emergência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Nunca utilize os elevadores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Nunca volte atrás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Procure formar uma fila indiana com os outros ocupantes, sem correr, mas em passo apressado, até ao ponto de reunião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PT" sz="2400" b="1" dirty="0" smtClean="0"/>
          </a:p>
        </p:txBody>
      </p:sp>
      <p:sp>
        <p:nvSpPr>
          <p:cNvPr id="6" name="Rectângulo 3"/>
          <p:cNvSpPr/>
          <p:nvPr/>
        </p:nvSpPr>
        <p:spPr>
          <a:xfrm>
            <a:off x="658655" y="5833955"/>
            <a:ext cx="768648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dirty="0" smtClean="0">
                <a:solidFill>
                  <a:srgbClr val="2C3FB1"/>
                </a:solidFill>
              </a:rPr>
              <a:t>www.ciencias.ulisboa.pt/g3s           |           g3s@ciencias.ulisboa.pt</a:t>
            </a:r>
            <a:endParaRPr lang="pt-P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442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10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59" y="1915360"/>
            <a:ext cx="7667625" cy="381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096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pPr/>
              <a:t>5</a:t>
            </a:fld>
            <a:endParaRPr lang="en-US" smtClean="0"/>
          </a:p>
          <a:p>
            <a:endParaRPr lang="en-US" dirty="0"/>
          </a:p>
        </p:txBody>
      </p:sp>
      <p:sp>
        <p:nvSpPr>
          <p:cNvPr id="6" name="Rectângulo 3"/>
          <p:cNvSpPr/>
          <p:nvPr/>
        </p:nvSpPr>
        <p:spPr>
          <a:xfrm>
            <a:off x="658655" y="5833955"/>
            <a:ext cx="768648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dirty="0" smtClean="0">
                <a:solidFill>
                  <a:srgbClr val="2C3FB1"/>
                </a:solidFill>
              </a:rPr>
              <a:t>www.ciencias.ulisboa.pt/g3s           |           g3s@ciencias.ulisboa.pt</a:t>
            </a:r>
            <a:endParaRPr lang="pt-PT" sz="2400" b="1" dirty="0" smtClean="0"/>
          </a:p>
        </p:txBody>
      </p:sp>
      <p:sp>
        <p:nvSpPr>
          <p:cNvPr id="8" name="Rectângulo 3"/>
          <p:cNvSpPr/>
          <p:nvPr/>
        </p:nvSpPr>
        <p:spPr>
          <a:xfrm>
            <a:off x="724092" y="1007460"/>
            <a:ext cx="768648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pt-PT" sz="3200" b="1" dirty="0" smtClean="0">
                <a:solidFill>
                  <a:srgbClr val="00B050"/>
                </a:solidFill>
              </a:rPr>
              <a:t>EVACUATION </a:t>
            </a:r>
            <a:r>
              <a:rPr lang="pt-PT" sz="3200" b="1" dirty="0" err="1" smtClean="0">
                <a:solidFill>
                  <a:srgbClr val="2C3FB1"/>
                </a:solidFill>
              </a:rPr>
              <a:t>procedures</a:t>
            </a:r>
            <a:endParaRPr lang="pt-PT" sz="3200" b="1" dirty="0">
              <a:solidFill>
                <a:srgbClr val="2C3FB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err="1" smtClean="0">
                <a:solidFill>
                  <a:srgbClr val="2C3FB1"/>
                </a:solidFill>
              </a:rPr>
              <a:t>Immediately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>
                <a:solidFill>
                  <a:srgbClr val="2C3FB1"/>
                </a:solidFill>
              </a:rPr>
              <a:t>leave</a:t>
            </a:r>
            <a:r>
              <a:rPr lang="pt-PT" sz="2100" b="1" dirty="0">
                <a:solidFill>
                  <a:srgbClr val="2C3FB1"/>
                </a:solidFill>
              </a:rPr>
              <a:t> </a:t>
            </a:r>
            <a:r>
              <a:rPr lang="pt-PT" sz="2100" b="1" dirty="0" err="1">
                <a:solidFill>
                  <a:srgbClr val="2C3FB1"/>
                </a:solidFill>
              </a:rPr>
              <a:t>the</a:t>
            </a:r>
            <a:r>
              <a:rPr lang="pt-PT" sz="2100" b="1" dirty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building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after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>
                <a:solidFill>
                  <a:srgbClr val="2C3FB1"/>
                </a:solidFill>
              </a:rPr>
              <a:t>an</a:t>
            </a:r>
            <a:r>
              <a:rPr lang="pt-PT" sz="2100" b="1" dirty="0">
                <a:solidFill>
                  <a:srgbClr val="2C3FB1"/>
                </a:solidFill>
              </a:rPr>
              <a:t> </a:t>
            </a:r>
            <a:r>
              <a:rPr lang="pt-PT" sz="2100" b="1" dirty="0" err="1">
                <a:solidFill>
                  <a:srgbClr val="2C3FB1"/>
                </a:solidFill>
              </a:rPr>
              <a:t>evacuation</a:t>
            </a:r>
            <a:r>
              <a:rPr lang="pt-PT" sz="2100" b="1" dirty="0">
                <a:solidFill>
                  <a:srgbClr val="2C3FB1"/>
                </a:solidFill>
              </a:rPr>
              <a:t> </a:t>
            </a:r>
            <a:r>
              <a:rPr lang="pt-PT" sz="2100" b="1" dirty="0" err="1">
                <a:solidFill>
                  <a:srgbClr val="2C3FB1"/>
                </a:solidFill>
              </a:rPr>
              <a:t>alarm</a:t>
            </a:r>
            <a:endParaRPr lang="pt-PT" sz="2100" b="1" dirty="0">
              <a:solidFill>
                <a:srgbClr val="2C3FB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err="1" smtClean="0">
                <a:solidFill>
                  <a:srgbClr val="2C3FB1"/>
                </a:solidFill>
              </a:rPr>
              <a:t>Follow</a:t>
            </a:r>
            <a:r>
              <a:rPr lang="pt-PT" sz="2100" b="1" dirty="0" smtClean="0">
                <a:solidFill>
                  <a:srgbClr val="2C3FB1"/>
                </a:solidFill>
              </a:rPr>
              <a:t> exit </a:t>
            </a:r>
            <a:r>
              <a:rPr lang="pt-PT" sz="2100" b="1" dirty="0" err="1" smtClean="0">
                <a:solidFill>
                  <a:srgbClr val="2C3FB1"/>
                </a:solidFill>
              </a:rPr>
              <a:t>signs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and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evacuation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routes</a:t>
            </a:r>
            <a:endParaRPr lang="pt-PT" sz="2100" b="1" dirty="0" smtClean="0">
              <a:solidFill>
                <a:srgbClr val="2C3FB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err="1" smtClean="0">
                <a:solidFill>
                  <a:srgbClr val="2C3FB1"/>
                </a:solidFill>
              </a:rPr>
              <a:t>Follow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emergency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personnel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instructions</a:t>
            </a:r>
            <a:endParaRPr lang="pt-PT" sz="2100" b="1" dirty="0" smtClean="0">
              <a:solidFill>
                <a:srgbClr val="2C3FB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Do </a:t>
            </a:r>
            <a:r>
              <a:rPr lang="pt-PT" sz="2100" b="1" dirty="0" err="1" smtClean="0">
                <a:solidFill>
                  <a:srgbClr val="2C3FB1"/>
                </a:solidFill>
              </a:rPr>
              <a:t>not</a:t>
            </a:r>
            <a:r>
              <a:rPr lang="pt-PT" sz="2100" b="1" dirty="0" smtClean="0">
                <a:solidFill>
                  <a:srgbClr val="2C3FB1"/>
                </a:solidFill>
              </a:rPr>
              <a:t> use </a:t>
            </a:r>
            <a:r>
              <a:rPr lang="pt-PT" sz="2100" b="1" dirty="0" err="1" smtClean="0">
                <a:solidFill>
                  <a:srgbClr val="2C3FB1"/>
                </a:solidFill>
              </a:rPr>
              <a:t>the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lifts</a:t>
            </a:r>
            <a:endParaRPr lang="pt-PT" sz="2100" b="1" dirty="0" smtClean="0">
              <a:solidFill>
                <a:srgbClr val="2C3FB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 smtClean="0">
                <a:solidFill>
                  <a:srgbClr val="2C3FB1"/>
                </a:solidFill>
              </a:rPr>
              <a:t>Do </a:t>
            </a:r>
            <a:r>
              <a:rPr lang="pt-PT" sz="2100" b="1" dirty="0" err="1" smtClean="0">
                <a:solidFill>
                  <a:srgbClr val="2C3FB1"/>
                </a:solidFill>
              </a:rPr>
              <a:t>not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go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back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into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the</a:t>
            </a:r>
            <a:r>
              <a:rPr lang="pt-PT" sz="2100" b="1" dirty="0" smtClean="0">
                <a:solidFill>
                  <a:srgbClr val="2C3FB1"/>
                </a:solidFill>
              </a:rPr>
              <a:t> </a:t>
            </a:r>
            <a:r>
              <a:rPr lang="pt-PT" sz="2100" b="1" dirty="0" err="1" smtClean="0">
                <a:solidFill>
                  <a:srgbClr val="2C3FB1"/>
                </a:solidFill>
              </a:rPr>
              <a:t>building</a:t>
            </a:r>
            <a:endParaRPr lang="pt-PT" sz="2100" b="1" dirty="0" smtClean="0">
              <a:solidFill>
                <a:srgbClr val="2C3FB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100" b="1" dirty="0" smtClean="0">
                <a:solidFill>
                  <a:srgbClr val="2C3FB1"/>
                </a:solidFill>
              </a:rPr>
              <a:t>Walk fast and orderly to </a:t>
            </a:r>
            <a:r>
              <a:rPr lang="en-US" sz="2100" b="1" dirty="0">
                <a:solidFill>
                  <a:srgbClr val="2C3FB1"/>
                </a:solidFill>
              </a:rPr>
              <a:t>the </a:t>
            </a:r>
            <a:r>
              <a:rPr lang="en-US" sz="2100" b="1" dirty="0" smtClean="0">
                <a:solidFill>
                  <a:srgbClr val="2C3FB1"/>
                </a:solidFill>
              </a:rPr>
              <a:t>assembly </a:t>
            </a:r>
            <a:r>
              <a:rPr lang="en-US" sz="2100" b="1" dirty="0">
                <a:solidFill>
                  <a:srgbClr val="2C3FB1"/>
                </a:solidFill>
              </a:rPr>
              <a:t>point</a:t>
            </a:r>
            <a:endParaRPr lang="pt-P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264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130</Words>
  <Application>Microsoft Office PowerPoint</Application>
  <PresentationFormat>Apresentação no Ecrã (4:3)</PresentationFormat>
  <Paragraphs>26</Paragraphs>
  <Slides>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dos diapositivos</vt:lpstr>
      </vt:variant>
      <vt:variant>
        <vt:i4>6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_</dc:creator>
  <cp:lastModifiedBy>Júlia Alves</cp:lastModifiedBy>
  <cp:revision>116</cp:revision>
  <cp:lastPrinted>2015-01-29T12:54:17Z</cp:lastPrinted>
  <dcterms:created xsi:type="dcterms:W3CDTF">2015-01-29T11:32:11Z</dcterms:created>
  <dcterms:modified xsi:type="dcterms:W3CDTF">2019-09-03T13:52:50Z</dcterms:modified>
</cp:coreProperties>
</file>